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98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B5C-6D68-4061-AB0E-11FC4090C2C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248-5969-4650-9438-4E32B76F3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7ABFB5C-6D68-4061-AB0E-11FC4090C2C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911F248-5969-4650-9438-4E32B76F3D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" TargetMode="External"/><Relationship Id="rId2" Type="http://schemas.openxmlformats.org/officeDocument/2006/relationships/hyperlink" Target="http://festival.1september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5920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54726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Педагогический </a:t>
            </a: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Ловкие пальчики» </a:t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(развитие  мелкой моторики)</a:t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Ирина Петровна </a:t>
            </a:r>
            <a:r>
              <a:rPr lang="ru-RU" sz="280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Бова</a:t>
            </a: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учитель-логопед</a:t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д/с ОВ№</a:t>
            </a: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8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кущёвская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7425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УСЛОВИЯ РЕАЛИЗАЦИИ ПРОЕКТА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7" cy="5145435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ru-RU" altLang="ru-RU" sz="2400" dirty="0" smtClean="0">
                <a:cs typeface="Times New Roman" pitchFamily="18" charset="0"/>
              </a:rPr>
              <a:t>Заинтересованность родителей в результатах коррекционной работы.</a:t>
            </a:r>
          </a:p>
          <a:p>
            <a:pPr marL="0" indent="0" eaLnBrk="1" hangingPunct="1">
              <a:buNone/>
            </a:pPr>
            <a:r>
              <a:rPr lang="ru-RU" altLang="ru-RU" sz="2400" dirty="0" smtClean="0">
                <a:cs typeface="Times New Roman" pitchFamily="18" charset="0"/>
              </a:rPr>
              <a:t>Подборка и разработка специальных заданий.                   Интерес детей к занятиям.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                             Сроки: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Проект рассчитан на 3 месяца ( декабрь-февраль)</a:t>
            </a:r>
          </a:p>
          <a:p>
            <a:pPr marL="0" indent="0" eaLnBrk="1" hangingPunct="1">
              <a:buNone/>
            </a:pPr>
            <a:r>
              <a:rPr lang="ru-RU" altLang="ru-RU" dirty="0"/>
              <a:t> </a:t>
            </a:r>
            <a:r>
              <a:rPr lang="ru-RU" altLang="ru-RU" dirty="0" smtClean="0"/>
              <a:t>                           Этапы проекта: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Подготовительный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Диагностический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Основной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Заключительный</a:t>
            </a:r>
          </a:p>
          <a:p>
            <a:pPr marL="0" indent="0" eaLnBrk="1" hangingPunct="1"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8623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4418297"/>
              </p:ext>
            </p:extLst>
          </p:nvPr>
        </p:nvGraphicFramePr>
        <p:xfrm>
          <a:off x="395536" y="1052736"/>
          <a:ext cx="8501061" cy="5603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687"/>
                <a:gridCol w="2833687"/>
                <a:gridCol w="2833687"/>
              </a:tblGrid>
              <a:tr h="51371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Программные мероприятия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Цель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Сроки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90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Изучение литературы по проблеме.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Получить необходимые знания и умения.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24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Изготовление тренажеров из</a:t>
                      </a:r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различного 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материала.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Развивать тактильные ощущения, воображение, мышление. 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  декабрь-январь</a:t>
                      </a:r>
                    </a:p>
                    <a:p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2583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Подбор и изготовление игр, игровых упражнений, практических заданий.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Развивать мелкую моторику.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течение</a:t>
                      </a:r>
                    </a:p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срока обучения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90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Подбор пальчиковой гимнастики.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Скоординировать движения пальцев рук.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pPr algn="l"/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24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Изготовление наглядного материала для родителей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 Пропаганда влияния мелкой моторики на развитие речи детей.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течение</a:t>
                      </a:r>
                    </a:p>
                    <a:p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срока обучения</a:t>
                      </a:r>
                    </a:p>
                    <a:p>
                      <a:pPr algn="l"/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79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Диагностический этап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8899672"/>
              </p:ext>
            </p:extLst>
          </p:nvPr>
        </p:nvGraphicFramePr>
        <p:xfrm>
          <a:off x="323528" y="1124744"/>
          <a:ext cx="8461696" cy="5422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938"/>
                <a:gridCol w="2558879"/>
                <a:gridCol w="2558879"/>
              </a:tblGrid>
              <a:tr h="57584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Программные мероприятия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693" marB="4569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693" marB="4569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693" marB="45693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14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Обследование детей.</a:t>
                      </a:r>
                    </a:p>
                  </a:txBody>
                  <a:tcPr marL="91449" marR="91449" marT="45693" marB="4569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Выявление уровня развития мелкой моторики.</a:t>
                      </a:r>
                    </a:p>
                  </a:txBody>
                  <a:tcPr marL="91449" marR="91449" marT="45693" marB="4569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pPr algn="l"/>
                      <a:endParaRPr lang="ru-RU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693" marB="45693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88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Входной диагностический контроль.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9" marR="91449" marT="45693" marB="4569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Зафиксировать и проанализировать особенности развития мелкой моторики .</a:t>
                      </a:r>
                    </a:p>
                  </a:txBody>
                  <a:tcPr marL="91449" marR="91449" marT="45693" marB="4569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январь</a:t>
                      </a: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693" marB="45693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501" name="Прямоугольник 2"/>
          <p:cNvSpPr>
            <a:spLocks noChangeArrowheads="1"/>
          </p:cNvSpPr>
          <p:nvPr/>
        </p:nvSpPr>
        <p:spPr bwMode="auto">
          <a:xfrm>
            <a:off x="395537" y="3933825"/>
            <a:ext cx="8352928" cy="24622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i="1" dirty="0"/>
              <a:t>Диагностика воспитанников проводилась с помощью тестовых заданий для определения ведущей руки ребенка и диагностических заданий для выявления уровня </a:t>
            </a:r>
            <a:r>
              <a:rPr lang="ru-RU" altLang="ru-RU" sz="1400" i="1" dirty="0" err="1"/>
              <a:t>сформированности</a:t>
            </a:r>
            <a:r>
              <a:rPr lang="ru-RU" altLang="ru-RU" sz="1400" i="1" dirty="0"/>
              <a:t> мелкой</a:t>
            </a:r>
            <a:endParaRPr lang="ru-RU" altLang="ru-RU" sz="1400" dirty="0"/>
          </a:p>
          <a:p>
            <a:pPr eaLnBrk="1" hangingPunct="1"/>
            <a:r>
              <a:rPr lang="ru-RU" altLang="ru-RU" sz="1400" i="1" dirty="0"/>
              <a:t>моторики пальцев (</a:t>
            </a:r>
            <a:r>
              <a:rPr lang="ru-RU" altLang="ru-RU" sz="1400" i="1" dirty="0" err="1"/>
              <a:t>Бачина</a:t>
            </a:r>
            <a:r>
              <a:rPr lang="ru-RU" altLang="ru-RU" sz="1400" i="1" dirty="0"/>
              <a:t> О.В., Коробова Н.Ф.    практическое   пособие   для    педагогов    и родителей)</a:t>
            </a:r>
            <a:endParaRPr lang="ru-RU" altLang="ru-RU" sz="1400" dirty="0"/>
          </a:p>
          <a:p>
            <a:pPr eaLnBrk="1" hangingPunct="1"/>
            <a:r>
              <a:rPr lang="ru-RU" altLang="ru-RU" sz="1400" i="1" dirty="0"/>
              <a:t> </a:t>
            </a:r>
            <a:endParaRPr lang="ru-RU" altLang="ru-RU" sz="1400" dirty="0"/>
          </a:p>
          <a:p>
            <a:pPr eaLnBrk="1" hangingPunct="1"/>
            <a:r>
              <a:rPr lang="ru-RU" altLang="ru-RU" sz="1400" b="1" i="1" dirty="0"/>
              <a:t>Задачи</a:t>
            </a:r>
            <a:endParaRPr lang="ru-RU" altLang="ru-RU" sz="1400" dirty="0"/>
          </a:p>
          <a:p>
            <a:pPr eaLnBrk="1" hangingPunct="1"/>
            <a:r>
              <a:rPr lang="ru-RU" altLang="ru-RU" sz="1400" i="1" dirty="0"/>
              <a:t>Выявить уровень </a:t>
            </a:r>
            <a:r>
              <a:rPr lang="ru-RU" altLang="ru-RU" sz="1400" i="1" dirty="0" err="1"/>
              <a:t>сформированности</a:t>
            </a:r>
            <a:r>
              <a:rPr lang="ru-RU" altLang="ru-RU" sz="1400" i="1" dirty="0"/>
              <a:t> у детей навыков  продуктивной деятельности;</a:t>
            </a:r>
            <a:endParaRPr lang="ru-RU" altLang="ru-RU" sz="1400" dirty="0"/>
          </a:p>
          <a:p>
            <a:pPr eaLnBrk="1" hangingPunct="1"/>
            <a:r>
              <a:rPr lang="ru-RU" altLang="ru-RU" sz="1400" i="1" dirty="0"/>
              <a:t>Выявить уровень </a:t>
            </a:r>
            <a:r>
              <a:rPr lang="ru-RU" altLang="ru-RU" sz="1400" i="1" dirty="0" err="1"/>
              <a:t>сформированности</a:t>
            </a:r>
            <a:r>
              <a:rPr lang="ru-RU" altLang="ru-RU" sz="1400" i="1" dirty="0"/>
              <a:t> навыков самообслуживания у воспитанников.</a:t>
            </a:r>
            <a:endParaRPr lang="ru-RU" altLang="ru-RU" sz="1400" dirty="0"/>
          </a:p>
          <a:p>
            <a:pPr eaLnBrk="1" hangingPunct="1"/>
            <a:r>
              <a:rPr lang="ru-RU" altLang="ru-RU" sz="1400" i="1" dirty="0"/>
              <a:t>определить уровень развития мелкой моторики каждого ребенка на момент обследования;</a:t>
            </a:r>
            <a:endParaRPr lang="ru-RU" altLang="ru-RU" sz="1400" dirty="0"/>
          </a:p>
          <a:p>
            <a:pPr eaLnBrk="1" hangingPunct="1"/>
            <a:r>
              <a:rPr lang="ru-RU" altLang="ru-RU" sz="1400" i="1" dirty="0"/>
              <a:t> </a:t>
            </a: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8940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00010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21985611"/>
              </p:ext>
            </p:extLst>
          </p:nvPr>
        </p:nvGraphicFramePr>
        <p:xfrm>
          <a:off x="251519" y="980727"/>
          <a:ext cx="8640960" cy="5889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672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Фронтальные занятия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endParaRPr lang="ru-RU" sz="1800" dirty="0"/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Сроки </a:t>
                      </a:r>
                      <a:endParaRPr lang="ru-RU" sz="1800" dirty="0"/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75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Самомассаж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, пальчиковая гимнастика.</a:t>
                      </a: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Овладение приемами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самомассажа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течение всего срока обучения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700532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Игры с палочками, спичками, 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природным и бросовым материалом 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Работа с трафаретами.</a:t>
                      </a: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Тренировка пальцев рук; через тактильные ощущения добиваться эмоционально-положительной реакции детей, развитие внимания,  воображения.</a:t>
                      </a: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течение всего срока обучения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545286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«Четвертый лишний», «Чего не стало?» (штриховка). 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«Составь предмет» (разрезные картинки).Работа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в тетрадях по подготовки руки к письму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Развитие внимания, мышления, воображения.</a:t>
                      </a:r>
                    </a:p>
                    <a:p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течение всего срока обучения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3834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Печатание,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дорисовывание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, обведение, штриховка (букв)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и т.д.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Формирование грамматических категорий; развитие мышления, логики, внимания, графических навыков.</a:t>
                      </a: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течение всего срока обучения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5711" marB="45711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796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504056"/>
          </a:xfrm>
          <a:ln>
            <a:solidFill>
              <a:srgbClr val="002060"/>
            </a:solidFill>
          </a:ln>
        </p:spPr>
        <p:txBody>
          <a:bodyPr/>
          <a:lstStyle/>
          <a:p>
            <a:pPr>
              <a:defRPr/>
            </a:pPr>
            <a:r>
              <a:rPr lang="ru-RU" sz="2000" b="1" i="1" u="sng" dirty="0" smtClean="0"/>
              <a:t>Реализация проекта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513"/>
            <a:ext cx="8686800" cy="5027612"/>
          </a:xfrm>
          <a:ln>
            <a:solidFill>
              <a:srgbClr val="002060"/>
            </a:solidFill>
          </a:ln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i="1" dirty="0" smtClean="0"/>
              <a:t> </a:t>
            </a:r>
            <a:r>
              <a:rPr lang="ru-RU" sz="1600" i="1" dirty="0"/>
              <a:t>(создание предметно-развивающей среды в группе, изготовление дидактических пособий, проведение занятий, подбор и оформление наглядно – информационного и консультативного материала для родителей ) .</a:t>
            </a:r>
            <a:endParaRPr lang="ru-RU" sz="16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600" dirty="0"/>
              <a:t> </a:t>
            </a:r>
            <a:r>
              <a:rPr lang="ru-RU" sz="1600" i="1" dirty="0"/>
              <a:t>Данный этап содержит практические мероприятия по развитию мелкой моторики </a:t>
            </a:r>
            <a:r>
              <a:rPr lang="ru-RU" sz="1600" i="1" dirty="0" smtClean="0"/>
              <a:t>рук детей  </a:t>
            </a:r>
            <a:r>
              <a:rPr lang="ru-RU" sz="1600" i="1" dirty="0"/>
              <a:t>дошкольного возраста:</a:t>
            </a:r>
            <a:endParaRPr lang="ru-RU" sz="1600" dirty="0"/>
          </a:p>
          <a:p>
            <a:pPr marL="0" indent="0" fontAlgn="auto">
              <a:buFont typeface="Wingdings 2" pitchFamily="18" charset="2"/>
              <a:buNone/>
              <a:defRPr/>
            </a:pPr>
            <a:r>
              <a:rPr lang="ru-RU" sz="1600" i="1" dirty="0"/>
              <a:t>Работа с детьми по всем образовательным </a:t>
            </a:r>
            <a:r>
              <a:rPr lang="ru-RU" sz="1600" i="1" dirty="0" smtClean="0"/>
              <a:t>областям:</a:t>
            </a:r>
            <a:endParaRPr lang="ru-RU" sz="1600" dirty="0"/>
          </a:p>
          <a:p>
            <a:pPr marL="0" indent="0" fontAlgn="auto">
              <a:buFont typeface="Wingdings 2" pitchFamily="18" charset="2"/>
              <a:buNone/>
              <a:defRPr/>
            </a:pPr>
            <a:r>
              <a:rPr lang="ru-RU" sz="1600" i="1" dirty="0" smtClean="0"/>
              <a:t>в </a:t>
            </a:r>
            <a:r>
              <a:rPr lang="ru-RU" sz="1600" i="1" dirty="0"/>
              <a:t>процессе НОД (продуктивной деятельности</a:t>
            </a:r>
            <a:r>
              <a:rPr lang="ru-RU" sz="1600" i="1" dirty="0" smtClean="0"/>
              <a:t>);</a:t>
            </a:r>
            <a:endParaRPr lang="ru-RU" sz="1600" dirty="0"/>
          </a:p>
          <a:p>
            <a:pPr marL="0" indent="0" fontAlgn="auto">
              <a:buFont typeface="Wingdings 2" pitchFamily="18" charset="2"/>
              <a:buNone/>
              <a:defRPr/>
            </a:pPr>
            <a:r>
              <a:rPr lang="ru-RU" sz="1600" i="1" dirty="0" smtClean="0"/>
              <a:t>индивидуальной работе;</a:t>
            </a:r>
            <a:endParaRPr lang="ru-RU" sz="1600" dirty="0"/>
          </a:p>
          <a:p>
            <a:pPr marL="0" indent="0" fontAlgn="auto">
              <a:buFont typeface="Wingdings 2" pitchFamily="18" charset="2"/>
              <a:buNone/>
              <a:defRPr/>
            </a:pPr>
            <a:r>
              <a:rPr lang="ru-RU" sz="1600" i="1" dirty="0" smtClean="0"/>
              <a:t>самообслуживание;</a:t>
            </a:r>
            <a:endParaRPr lang="ru-RU" sz="1600" dirty="0"/>
          </a:p>
          <a:p>
            <a:pPr marL="0" indent="0" fontAlgn="auto">
              <a:buFont typeface="Wingdings 2" pitchFamily="18" charset="2"/>
              <a:buNone/>
              <a:defRPr/>
            </a:pPr>
            <a:r>
              <a:rPr lang="ru-RU" sz="1600" i="1" dirty="0" smtClean="0"/>
              <a:t>использование </a:t>
            </a:r>
            <a:r>
              <a:rPr lang="ru-RU" sz="1600" i="1" dirty="0"/>
              <a:t>нетрадиционных приемов </a:t>
            </a:r>
            <a:endParaRPr lang="ru-RU" sz="1600" dirty="0"/>
          </a:p>
          <a:p>
            <a:pPr marL="0" indent="0" fontAlgn="auto">
              <a:buFont typeface="Wingdings 2" pitchFamily="18" charset="2"/>
              <a:buNone/>
              <a:defRPr/>
            </a:pPr>
            <a:r>
              <a:rPr lang="ru-RU" sz="1600" i="1" dirty="0"/>
              <a:t> </a:t>
            </a:r>
            <a:r>
              <a:rPr lang="ru-RU" sz="1600" i="1" dirty="0" smtClean="0"/>
              <a:t>Совместная </a:t>
            </a:r>
            <a:r>
              <a:rPr lang="ru-RU" sz="1600" i="1" dirty="0"/>
              <a:t>деятельность с родителями . </a:t>
            </a:r>
            <a:endParaRPr lang="ru-RU" sz="16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600" b="1" i="1" u="sng" dirty="0" smtClean="0"/>
              <a:t>Заключительный </a:t>
            </a:r>
            <a:r>
              <a:rPr lang="ru-RU" sz="1600" b="1" i="1" u="sng" dirty="0"/>
              <a:t>этап: </a:t>
            </a:r>
            <a:endParaRPr lang="ru-RU" sz="1600" b="1" i="1" u="sng" dirty="0" smtClean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600" i="1" dirty="0" smtClean="0"/>
              <a:t>Анализ </a:t>
            </a:r>
            <a:r>
              <a:rPr lang="ru-RU" sz="1600" i="1" dirty="0"/>
              <a:t>результатов проделанной работы, подведение итогов реализации проекта.</a:t>
            </a:r>
            <a:r>
              <a:rPr lang="ru-RU" sz="1600" dirty="0"/>
              <a:t> </a:t>
            </a:r>
            <a:r>
              <a:rPr lang="ru-RU" sz="1600" i="1" dirty="0"/>
              <a:t>Диагностика развития мелкой моторики на конец  проекта.</a:t>
            </a:r>
            <a:endParaRPr lang="ru-RU" sz="1600" dirty="0"/>
          </a:p>
          <a:p>
            <a:pPr>
              <a:defRPr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773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>
                <a:effectLst/>
              </a:rPr>
              <a:t>Предполагаемые результаты реализации проекта:</a:t>
            </a:r>
            <a:endParaRPr lang="ru-RU" dirty="0"/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ln>
            <a:solidFill>
              <a:srgbClr val="002060"/>
            </a:solidFill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r>
              <a:rPr lang="ru-RU" altLang="ru-RU" sz="2800" i="1" smtClean="0"/>
              <a:t>Развитие мелкой моторики и координации пальцев рук воспитанников до уровня соответствующего данному возрасту.</a:t>
            </a:r>
            <a:endParaRPr lang="ru-RU" altLang="ru-RU" sz="2800" smtClean="0"/>
          </a:p>
          <a:p>
            <a:r>
              <a:rPr lang="ru-RU" altLang="ru-RU" sz="2800" i="1" smtClean="0"/>
              <a:t>Овладение разными видами трудовой деятельности.</a:t>
            </a:r>
            <a:endParaRPr lang="ru-RU" altLang="ru-RU" sz="2800" smtClean="0"/>
          </a:p>
          <a:p>
            <a:r>
              <a:rPr lang="ru-RU" altLang="ru-RU" sz="2800" i="1" smtClean="0"/>
              <a:t>Умение создавать художественный образ своего изделия.</a:t>
            </a:r>
            <a:endParaRPr lang="ru-RU" altLang="ru-RU" sz="2800" smtClean="0"/>
          </a:p>
          <a:p>
            <a:r>
              <a:rPr lang="ru-RU" altLang="ru-RU" sz="2800" i="1" smtClean="0"/>
              <a:t>Овладение приемами работы с разными инструментами.</a:t>
            </a:r>
            <a:endParaRPr lang="ru-RU" altLang="ru-RU" sz="2800" smtClean="0"/>
          </a:p>
          <a:p>
            <a:r>
              <a:rPr lang="ru-RU" altLang="ru-RU" sz="2800" i="1" smtClean="0"/>
              <a:t>Овладение нормами этики поведения.</a:t>
            </a:r>
            <a:endParaRPr lang="ru-RU" altLang="ru-RU" sz="2800" smtClean="0"/>
          </a:p>
          <a:p>
            <a:endParaRPr lang="ru-RU" altLang="ru-RU" smtClean="0"/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4993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ru-RU" sz="2800" i="1" dirty="0">
                <a:effectLst/>
              </a:rPr>
              <a:t>Основные принципы (правила) работы педагога при реализации проекта: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304800" y="1412875"/>
            <a:ext cx="8686800" cy="5184775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2000" b="1" i="1" smtClean="0"/>
              <a:t>Принцип доступности</a:t>
            </a:r>
            <a:r>
              <a:rPr lang="ru-RU" altLang="ru-RU" sz="2000" i="1" smtClean="0"/>
              <a:t>- обучение и воспитание ребенка осуществляется в доступной, привлекательной и соответствующей его возрасту форме: игры, чтения литературы, рассматривание иллюстраций, продуктивной деятельности.</a:t>
            </a:r>
            <a:endParaRPr lang="ru-RU" altLang="ru-RU" sz="2000" smtClean="0"/>
          </a:p>
          <a:p>
            <a:r>
              <a:rPr lang="ru-RU" altLang="ru-RU" sz="2000" b="1" i="1" smtClean="0"/>
              <a:t>Принцип гуманности </a:t>
            </a:r>
            <a:r>
              <a:rPr lang="ru-RU" altLang="ru-RU" sz="2000" i="1" smtClean="0"/>
              <a:t>предполагает индивидуально- ориентированный подход и всестороннее развитие личности ребенка.</a:t>
            </a:r>
            <a:endParaRPr lang="ru-RU" altLang="ru-RU" sz="2000" smtClean="0"/>
          </a:p>
          <a:p>
            <a:r>
              <a:rPr lang="ru-RU" altLang="ru-RU" sz="2000" b="1" i="1" smtClean="0"/>
              <a:t>Принцип деятельности</a:t>
            </a:r>
            <a:r>
              <a:rPr lang="ru-RU" altLang="ru-RU" sz="2000" i="1" smtClean="0"/>
              <a:t>- развитие мелкой моторики осуществляется через различные виды детской деятельности.</a:t>
            </a:r>
            <a:endParaRPr lang="ru-RU" altLang="ru-RU" sz="2000" smtClean="0"/>
          </a:p>
          <a:p>
            <a:r>
              <a:rPr lang="ru-RU" altLang="ru-RU" sz="2000" b="1" i="1" smtClean="0"/>
              <a:t>Принцип интеграции</a:t>
            </a:r>
            <a:r>
              <a:rPr lang="ru-RU" altLang="ru-RU" sz="2000" i="1" smtClean="0"/>
              <a:t>- необходимость взаимодействия всех субъектов педагогического процесса в данном направлении.</a:t>
            </a:r>
            <a:endParaRPr lang="ru-RU" altLang="ru-RU" sz="2000" smtClean="0"/>
          </a:p>
          <a:p>
            <a:r>
              <a:rPr lang="ru-RU" altLang="ru-RU" sz="2000" b="1" i="1" smtClean="0"/>
              <a:t>Принцип системности</a:t>
            </a:r>
            <a:r>
              <a:rPr lang="ru-RU" altLang="ru-RU" sz="2000" i="1" smtClean="0"/>
              <a:t>- решение задач в системе всего учебно- воспитательного процесса и всех видах деятельности в рамках МДОУ, города и семьи.</a:t>
            </a:r>
            <a:endParaRPr lang="ru-RU" altLang="ru-RU" sz="2000" smtClean="0"/>
          </a:p>
          <a:p>
            <a:r>
              <a:rPr lang="ru-RU" altLang="ru-RU" sz="2000" b="1" i="1" smtClean="0"/>
              <a:t>Принцип преемственности</a:t>
            </a:r>
            <a:r>
              <a:rPr lang="ru-RU" altLang="ru-RU" sz="2000" i="1" smtClean="0"/>
              <a:t>- организация и поддержание связей между возрастными категориями, учет разно уровневого и развития.</a:t>
            </a:r>
            <a:endParaRPr lang="ru-RU" altLang="ru-RU" sz="2000" smtClean="0"/>
          </a:p>
          <a:p>
            <a:endParaRPr lang="ru-RU" altLang="ru-RU" sz="2000" smtClean="0"/>
          </a:p>
        </p:txBody>
      </p:sp>
    </p:spTree>
    <p:extLst>
      <p:ext uri="{BB962C8B-B14F-4D97-AF65-F5344CB8AC3E}">
        <p14:creationId xmlns:p14="http://schemas.microsoft.com/office/powerpoint/2010/main" xmlns="" val="20057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686800" cy="838200"/>
          </a:xfrm>
          <a:ln>
            <a:solidFill>
              <a:srgbClr val="00206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Приемы Су –</a:t>
            </a:r>
            <a:r>
              <a:rPr lang="ru-RU" dirty="0" err="1"/>
              <a:t>Джок</a:t>
            </a:r>
            <a:r>
              <a:rPr lang="ru-RU" dirty="0"/>
              <a:t> терапии:</a:t>
            </a:r>
          </a:p>
        </p:txBody>
      </p:sp>
      <p:pic>
        <p:nvPicPr>
          <p:cNvPr id="25603" name="Рисунок 9" descr="SDC100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3714750"/>
            <a:ext cx="33575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Прямоугольник 12"/>
          <p:cNvSpPr>
            <a:spLocks noChangeArrowheads="1"/>
          </p:cNvSpPr>
          <p:nvPr/>
        </p:nvSpPr>
        <p:spPr bwMode="auto">
          <a:xfrm>
            <a:off x="2857500" y="61436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pic>
        <p:nvPicPr>
          <p:cNvPr id="25605" name="Picture 3" descr="C:\Users\Стас\Desktop\20160202_11323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4347" y="2071678"/>
            <a:ext cx="3429027" cy="4256097"/>
          </a:xfrm>
          <a:ln>
            <a:solidFill>
              <a:srgbClr val="534B38"/>
            </a:solidFill>
            <a:miter lim="800000"/>
            <a:headEnd/>
            <a:tailEnd/>
          </a:ln>
        </p:spPr>
      </p:pic>
      <p:pic>
        <p:nvPicPr>
          <p:cNvPr id="25606" name="Picture 2" descr="C:\Users\Стас\Desktop\20160202_1132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9" y="2143116"/>
            <a:ext cx="3641752" cy="4143384"/>
          </a:xfrm>
          <a:prstGeom prst="rect">
            <a:avLst/>
          </a:prstGeom>
          <a:noFill/>
          <a:ln w="9525">
            <a:solidFill>
              <a:srgbClr val="534B3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85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Работа по мелкой моторике:</a:t>
            </a:r>
            <a:br>
              <a:rPr lang="ru-RU" dirty="0" smtClean="0"/>
            </a:br>
            <a:r>
              <a:rPr lang="ru-RU" dirty="0" smtClean="0"/>
              <a:t> палочки и бросовый материал</a:t>
            </a:r>
            <a:endParaRPr lang="ru-RU" dirty="0"/>
          </a:p>
        </p:txBody>
      </p:sp>
      <p:pic>
        <p:nvPicPr>
          <p:cNvPr id="26627" name="Picture 3" descr="C:\Users\Стас\Desktop\20160202_1142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00101" y="2214554"/>
            <a:ext cx="3357586" cy="4238634"/>
          </a:xfrm>
          <a:ln>
            <a:solidFill>
              <a:srgbClr val="534B38"/>
            </a:solidFill>
            <a:miter lim="800000"/>
            <a:headEnd/>
            <a:tailEnd/>
          </a:ln>
        </p:spPr>
      </p:pic>
      <p:pic>
        <p:nvPicPr>
          <p:cNvPr id="26628" name="Picture 4" descr="C:\Users\Стас\Desktop\20160202_1145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214554"/>
            <a:ext cx="3071834" cy="4202247"/>
          </a:xfrm>
          <a:prstGeom prst="rect">
            <a:avLst/>
          </a:prstGeom>
          <a:noFill/>
          <a:ln w="9525">
            <a:solidFill>
              <a:srgbClr val="534B3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478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>
              <a:defRPr/>
            </a:pPr>
            <a:r>
              <a:rPr lang="ru-RU" sz="2800" dirty="0">
                <a:effectLst/>
              </a:rPr>
              <a:t>Нетрадиционное рисование  вилкой и гуашью</a:t>
            </a:r>
            <a:endParaRPr lang="ru-RU" sz="2800" dirty="0"/>
          </a:p>
        </p:txBody>
      </p:sp>
      <p:pic>
        <p:nvPicPr>
          <p:cNvPr id="27651" name="Объект 3" descr="F:\фото для критерий\20151125_15534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388" y="1700807"/>
            <a:ext cx="4105275" cy="4896843"/>
          </a:xfrm>
          <a:ln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7652" name="Рисунок 4" descr="F:\фото для критерий\20151126_1217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00807"/>
            <a:ext cx="4716462" cy="48238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 smtClean="0"/>
              <a:t>Проект «Ловкие пальчики»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  <a:ln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2400" i="1" dirty="0" smtClean="0"/>
              <a:t>«</a:t>
            </a:r>
            <a:r>
              <a:rPr lang="ru-RU" sz="2400" i="1" dirty="0"/>
              <a:t>Истоки способностей и дарований</a:t>
            </a: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i="1" dirty="0"/>
              <a:t>детей – на кончиках их пальцев.</a:t>
            </a: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i="1" dirty="0"/>
              <a:t>Чем больше уверенности в движениях</a:t>
            </a: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i="1" dirty="0"/>
              <a:t>детской руки, тем тоньше взаимодействие руки</a:t>
            </a: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i="1" dirty="0"/>
              <a:t>с орудием труда, сложнее движения,</a:t>
            </a: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i="1" dirty="0"/>
              <a:t>ярче творческая стихия детского разума.</a:t>
            </a: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i="1" dirty="0"/>
              <a:t>А чем больше мастерства в детской руке, тем ребенок умнее…»</a:t>
            </a:r>
            <a:endParaRPr lang="ru-RU" sz="2400" dirty="0"/>
          </a:p>
          <a:p>
            <a:pPr>
              <a:defRPr/>
            </a:pP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i="1" dirty="0"/>
              <a:t>В.А. Сухомлинский</a:t>
            </a: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ru-RU" i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963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effectLst/>
              </a:rPr>
              <a:t>3D КАРТИНА СВОИМИ </a:t>
            </a:r>
            <a:r>
              <a:rPr lang="ru-RU" dirty="0" smtClean="0">
                <a:effectLst/>
              </a:rPr>
              <a:t>РУКАМИ. «Подарим </a:t>
            </a:r>
            <a:r>
              <a:rPr lang="ru-RU" dirty="0">
                <a:effectLst/>
              </a:rPr>
              <a:t>частичку своих </a:t>
            </a:r>
            <a:r>
              <a:rPr lang="ru-RU" dirty="0" smtClean="0">
                <a:effectLst/>
              </a:rPr>
              <a:t>сердец»</a:t>
            </a:r>
            <a:endParaRPr lang="ru-RU" dirty="0"/>
          </a:p>
        </p:txBody>
      </p:sp>
      <p:pic>
        <p:nvPicPr>
          <p:cNvPr id="28675" name="Объект 3" descr="C:\Users\Стас\AppData\Local\Microsoft\Windows\Temporary Internet Files\Content.Word\20151124_1011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528" y="1772816"/>
            <a:ext cx="3725016" cy="4525115"/>
          </a:xfrm>
          <a:ln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8676" name="Рисунок 4" descr="C:\Users\Стас\AppData\Local\Microsoft\Windows\Temporary Internet Files\Content.Word\20151124_1219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537199" cy="45359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94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>
              <a:defRPr/>
            </a:pPr>
            <a:r>
              <a:rPr lang="ru-RU" dirty="0">
                <a:effectLst/>
              </a:rPr>
              <a:t>РИСОВАНИЕ   НА  МАНКЕ</a:t>
            </a:r>
            <a:endParaRPr lang="ru-RU" dirty="0"/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3567" y="1628800"/>
            <a:ext cx="7920881" cy="4824388"/>
          </a:xfrm>
          <a:solidFill>
            <a:schemeClr val="accent2">
              <a:lumMod val="75000"/>
            </a:schemeClr>
          </a:solidFill>
          <a:ln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345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err="1" smtClean="0"/>
              <a:t>Нетрадиционое</a:t>
            </a:r>
            <a:r>
              <a:rPr lang="ru-RU" dirty="0" smtClean="0"/>
              <a:t> рисование солью и клеем на стекле, солью и гуашью</a:t>
            </a:r>
            <a:endParaRPr lang="ru-RU" dirty="0"/>
          </a:p>
        </p:txBody>
      </p:sp>
      <p:pic>
        <p:nvPicPr>
          <p:cNvPr id="30723" name="Picture 4" descr="G:\фото для критерий\20160129_1119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1700213"/>
            <a:ext cx="3889375" cy="5041900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0724" name="Picture 5" descr="G:\фото для критерий\20160129_0935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00213"/>
            <a:ext cx="3959225" cy="49688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7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err="1" smtClean="0"/>
              <a:t>Нетрадиционое</a:t>
            </a:r>
            <a:r>
              <a:rPr lang="ru-RU" dirty="0" smtClean="0"/>
              <a:t> рисование солью и клеем</a:t>
            </a:r>
            <a:endParaRPr lang="ru-RU" dirty="0"/>
          </a:p>
        </p:txBody>
      </p:sp>
      <p:pic>
        <p:nvPicPr>
          <p:cNvPr id="31747" name="Picture 3" descr="G:\фото для критерий\20160126_110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21760"/>
            <a:ext cx="3935413" cy="453628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Объект 3"/>
          <p:cNvSpPr>
            <a:spLocks noGrp="1"/>
          </p:cNvSpPr>
          <p:nvPr>
            <p:ph idx="1"/>
          </p:nvPr>
        </p:nvSpPr>
        <p:spPr>
          <a:xfrm>
            <a:off x="6588125" y="1554163"/>
            <a:ext cx="2447925" cy="4525962"/>
          </a:xfrm>
        </p:spPr>
        <p:txBody>
          <a:bodyPr/>
          <a:lstStyle/>
          <a:p>
            <a:pPr algn="ctr"/>
            <a:endParaRPr lang="ru-RU" altLang="ru-RU" smtClean="0"/>
          </a:p>
        </p:txBody>
      </p:sp>
      <p:pic>
        <p:nvPicPr>
          <p:cNvPr id="31749" name="Picture 4" descr="G:\фото для критерий\20160126_1123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49530"/>
            <a:ext cx="4002087" cy="46085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07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     </a:t>
            </a:r>
            <a:r>
              <a:rPr lang="ru-RU" sz="4000" dirty="0" err="1" smtClean="0"/>
              <a:t>Каплятеропия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прекрасная подготовка руки к письму</a:t>
            </a:r>
            <a:endParaRPr lang="ru-RU" sz="4000" dirty="0"/>
          </a:p>
        </p:txBody>
      </p:sp>
      <p:pic>
        <p:nvPicPr>
          <p:cNvPr id="33795" name="Picture 4" descr="G:\фото для критерий\20160126_113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7544" y="2021011"/>
            <a:ext cx="4032448" cy="4699000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3796" name="Picture 5" descr="G:\фото для критерий\20160126_114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21011"/>
            <a:ext cx="3816672" cy="48244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12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Рисование ватой на бархатной бумаге</a:t>
            </a:r>
            <a:endParaRPr lang="ru-RU" dirty="0"/>
          </a:p>
        </p:txBody>
      </p:sp>
      <p:pic>
        <p:nvPicPr>
          <p:cNvPr id="34819" name="Picture 2" descr="G:\фото для критерий\20160129_09350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86013" y="1772815"/>
            <a:ext cx="4524375" cy="5020097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819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>
              <a:defRPr/>
            </a:pPr>
            <a:r>
              <a:rPr lang="ru-RU" sz="2400" dirty="0" smtClean="0"/>
              <a:t>Работа в тетрадях по подготовке руки к письму</a:t>
            </a:r>
            <a:endParaRPr lang="ru-RU" sz="2400" dirty="0"/>
          </a:p>
        </p:txBody>
      </p:sp>
      <p:pic>
        <p:nvPicPr>
          <p:cNvPr id="35843" name="Picture 2" descr="C:\Users\Стас\Desktop\20160202_1134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1643063"/>
            <a:ext cx="3744912" cy="4810125"/>
          </a:xfrm>
          <a:ln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5844" name="Picture 3" descr="C:\Users\Стас\Desktop\20160202_1134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43063"/>
            <a:ext cx="4032250" cy="48815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62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/>
              <a:t>Подарки к новому году</a:t>
            </a:r>
            <a:endParaRPr lang="ru-RU" dirty="0"/>
          </a:p>
        </p:txBody>
      </p:sp>
      <p:pic>
        <p:nvPicPr>
          <p:cNvPr id="36867" name="Picture 4" descr="F:\фото для критерий\20151126_122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3245" y="2357430"/>
            <a:ext cx="3460127" cy="4229380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6868" name="Picture 5" descr="F:\фото для критерий\20151126_1156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357430"/>
            <a:ext cx="3357586" cy="42497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97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>
              <a:defRPr/>
            </a:pPr>
            <a:r>
              <a:rPr lang="ru-RU" sz="2800" dirty="0" smtClean="0"/>
              <a:t>Участие в конкурсе: «Кормушки для птиц»</a:t>
            </a:r>
            <a:endParaRPr lang="ru-RU" sz="2800" dirty="0"/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512" y="2852936"/>
            <a:ext cx="2736304" cy="3600252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26951"/>
            <a:ext cx="2592287" cy="36002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00192" y="2852935"/>
            <a:ext cx="2627784" cy="3600253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25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/>
              <a:t>                    кормушки</a:t>
            </a:r>
            <a:endParaRPr lang="ru-RU" dirty="0"/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1600" y="2060848"/>
            <a:ext cx="2880047" cy="4463777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8840"/>
            <a:ext cx="3384946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60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Паспорт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04800" y="1556791"/>
            <a:ext cx="8839200" cy="5158333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b="1" dirty="0" smtClean="0">
                <a:cs typeface="Times New Roman" pitchFamily="18" charset="0"/>
              </a:rPr>
              <a:t>Тип:</a:t>
            </a:r>
            <a:r>
              <a:rPr lang="ru-RU" altLang="ru-RU" sz="2400" dirty="0" smtClean="0">
                <a:cs typeface="Times New Roman" pitchFamily="18" charset="0"/>
              </a:rPr>
              <a:t>   практико-ориентированный, </a:t>
            </a:r>
            <a:r>
              <a:rPr lang="ru-RU" altLang="ru-RU" dirty="0" smtClean="0">
                <a:cs typeface="Times New Roman" pitchFamily="18" charset="0"/>
              </a:rPr>
              <a:t>средней продолжительности</a:t>
            </a:r>
            <a:r>
              <a:rPr lang="ru-RU" altLang="ru-RU" sz="2400" dirty="0" smtClean="0">
                <a:cs typeface="Times New Roman" pitchFamily="18" charset="0"/>
              </a:rPr>
              <a:t>, открытый, групповой.</a:t>
            </a:r>
          </a:p>
          <a:p>
            <a:pPr eaLnBrk="1" hangingPunct="1"/>
            <a:endParaRPr lang="ru-RU" altLang="ru-RU" sz="2400" dirty="0" smtClean="0">
              <a:cs typeface="Times New Roman" pitchFamily="18" charset="0"/>
            </a:endParaRPr>
          </a:p>
          <a:p>
            <a:pPr eaLnBrk="1" hangingPunct="1"/>
            <a:r>
              <a:rPr lang="ru-RU" altLang="ru-RU" sz="2400" b="1" dirty="0" smtClean="0">
                <a:cs typeface="Times New Roman" pitchFamily="18" charset="0"/>
              </a:rPr>
              <a:t>Количество воспитанников:</a:t>
            </a:r>
            <a:r>
              <a:rPr lang="ru-RU" altLang="ru-RU" sz="2400" dirty="0" smtClean="0">
                <a:cs typeface="Times New Roman" pitchFamily="18" charset="0"/>
              </a:rPr>
              <a:t>  </a:t>
            </a:r>
            <a:r>
              <a:rPr lang="en-US" altLang="ru-RU" sz="2400" dirty="0" smtClean="0">
                <a:cs typeface="Times New Roman" pitchFamily="18" charset="0"/>
              </a:rPr>
              <a:t>1</a:t>
            </a:r>
            <a:r>
              <a:rPr lang="ru-RU" altLang="ru-RU" sz="2400" dirty="0" smtClean="0">
                <a:cs typeface="Times New Roman" pitchFamily="18" charset="0"/>
              </a:rPr>
              <a:t>2</a:t>
            </a:r>
          </a:p>
          <a:p>
            <a:pPr eaLnBrk="1" hangingPunct="1"/>
            <a:endParaRPr lang="ru-RU" altLang="ru-RU" sz="2400" dirty="0" smtClean="0">
              <a:cs typeface="Times New Roman" pitchFamily="18" charset="0"/>
            </a:endParaRPr>
          </a:p>
          <a:p>
            <a:pPr eaLnBrk="1" hangingPunct="1"/>
            <a:r>
              <a:rPr lang="ru-RU" altLang="ru-RU" sz="2400" b="1" dirty="0" smtClean="0">
                <a:cs typeface="Times New Roman" pitchFamily="18" charset="0"/>
              </a:rPr>
              <a:t>Широта охвата содержания:</a:t>
            </a:r>
            <a:r>
              <a:rPr lang="ru-RU" altLang="ru-RU" sz="2400" dirty="0" smtClean="0">
                <a:cs typeface="Times New Roman" pitchFamily="18" charset="0"/>
              </a:rPr>
              <a:t> развитие речи, посредством активизации тонких движений пальцев рук. </a:t>
            </a:r>
          </a:p>
          <a:p>
            <a:pPr eaLnBrk="1" hangingPunct="1"/>
            <a:endParaRPr lang="ru-RU" altLang="ru-RU" sz="2400" dirty="0" smtClean="0">
              <a:cs typeface="Times New Roman" pitchFamily="18" charset="0"/>
            </a:endParaRPr>
          </a:p>
          <a:p>
            <a:pPr eaLnBrk="1" hangingPunct="1"/>
            <a:r>
              <a:rPr lang="ru-RU" altLang="ru-RU" sz="2400" b="1" dirty="0" smtClean="0">
                <a:cs typeface="Times New Roman" pitchFamily="18" charset="0"/>
              </a:rPr>
              <a:t>Форма представления:</a:t>
            </a:r>
            <a:r>
              <a:rPr lang="ru-RU" altLang="ru-RU" sz="2400" dirty="0" smtClean="0">
                <a:cs typeface="Times New Roman" pitchFamily="18" charset="0"/>
              </a:rPr>
              <a:t>  слайдовая презентация </a:t>
            </a:r>
            <a:r>
              <a:rPr lang="ru-RU" altLang="ru-RU" dirty="0">
                <a:cs typeface="Times New Roman" pitchFamily="18" charset="0"/>
              </a:rPr>
              <a:t>.</a:t>
            </a:r>
            <a:endParaRPr lang="ru-RU" altLang="ru-RU" sz="2400" dirty="0" smtClean="0">
              <a:cs typeface="Times New Roman" pitchFamily="18" charset="0"/>
            </a:endParaRPr>
          </a:p>
          <a:p>
            <a:pPr eaLnBrk="1" hangingPunct="1"/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    </a:t>
            </a: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3529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dirty="0" smtClean="0"/>
              <a:t>поделки</a:t>
            </a:r>
            <a:endParaRPr lang="ru-RU" dirty="0"/>
          </a:p>
        </p:txBody>
      </p:sp>
      <p:pic>
        <p:nvPicPr>
          <p:cNvPr id="2050" name="Picture 2" descr="G:\фото для критерий\20160205_0915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6408" y="2286769"/>
            <a:ext cx="4844327" cy="367240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фото для критерий\20160205_0917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2629" y="2004194"/>
            <a:ext cx="4752527" cy="428977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1830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86800" cy="936104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техника </a:t>
            </a:r>
            <a:r>
              <a:rPr lang="ru-RU" sz="2800" dirty="0">
                <a:effectLst/>
              </a:rPr>
              <a:t>рисования </a:t>
            </a:r>
            <a:r>
              <a:rPr lang="ru-RU" sz="2800" dirty="0" smtClean="0">
                <a:effectLst/>
              </a:rPr>
              <a:t>пластилином</a:t>
            </a:r>
            <a:br>
              <a:rPr lang="ru-RU" sz="28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40963" name="Объект 3" descr="C:\Users\Стас\Desktop\20151119_09351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388" y="1196975"/>
            <a:ext cx="4105275" cy="5472113"/>
          </a:xfrm>
          <a:ln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0964" name="Рисунок 4" descr="C:\Users\Стас\Desktop\20151119_1224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96975"/>
            <a:ext cx="4249737" cy="5400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726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/>
              <a:t>Упражнения с карандашом и катушкой; игра-</a:t>
            </a:r>
            <a:r>
              <a:rPr lang="ru-RU" sz="2400" dirty="0" err="1" smtClean="0"/>
              <a:t>водилочка</a:t>
            </a:r>
            <a:r>
              <a:rPr lang="ru-RU" sz="2400" dirty="0" smtClean="0"/>
              <a:t>; игры со спичками; игры с пальчиками; комплексы гимнастики для пальчиков</a:t>
            </a:r>
            <a:endParaRPr lang="ru-RU" sz="2400" dirty="0"/>
          </a:p>
        </p:txBody>
      </p:sp>
      <p:pic>
        <p:nvPicPr>
          <p:cNvPr id="43011" name="Picture 2" descr="F:\фото для критерий\20151126_1105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5475" y="1554163"/>
            <a:ext cx="8045450" cy="5114925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810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656184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Шнуровки; ходящие фигурки; игры с лентами; игры с геометрическими фигурами</a:t>
            </a:r>
            <a:endParaRPr lang="ru-RU" dirty="0"/>
          </a:p>
        </p:txBody>
      </p:sp>
      <p:pic>
        <p:nvPicPr>
          <p:cNvPr id="44035" name="Picture 4" descr="F:\фото для критерий\20151126_111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5475" y="1988839"/>
            <a:ext cx="8045450" cy="4753273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552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556792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Мозаика; игры на закрепление цвета; магнитный конструктор; пуговицы и бросовый материал</a:t>
            </a:r>
            <a:endParaRPr lang="ru-RU" sz="2800" dirty="0"/>
          </a:p>
        </p:txBody>
      </p:sp>
      <p:pic>
        <p:nvPicPr>
          <p:cNvPr id="45059" name="Picture 2" descr="F:\фото для критерий\20151126_1115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1700213"/>
            <a:ext cx="8420100" cy="4968875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883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Счётный материал и палочки; магнитные буквы и цифры; разные по структуре су-</a:t>
            </a:r>
            <a:r>
              <a:rPr lang="ru-RU" sz="2800" dirty="0" err="1" smtClean="0"/>
              <a:t>джок</a:t>
            </a:r>
            <a:r>
              <a:rPr lang="ru-RU" sz="2800" dirty="0" smtClean="0"/>
              <a:t> шарики</a:t>
            </a:r>
            <a:endParaRPr lang="ru-RU" sz="2800" dirty="0"/>
          </a:p>
        </p:txBody>
      </p:sp>
      <p:pic>
        <p:nvPicPr>
          <p:cNvPr id="46083" name="Picture 2" descr="F:\фото для критерий\20151126_1119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5475" y="1554163"/>
            <a:ext cx="8045450" cy="4525962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21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156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/>
              <a:t>Диагностические задания для выявления уровня </a:t>
            </a:r>
            <a:r>
              <a:rPr lang="ru-RU" sz="2000" dirty="0" err="1"/>
              <a:t>сформированности</a:t>
            </a:r>
            <a:r>
              <a:rPr lang="ru-RU" sz="2000" dirty="0"/>
              <a:t> мелкой моторики </a:t>
            </a:r>
            <a:r>
              <a:rPr lang="ru-RU" sz="2000" dirty="0" smtClean="0"/>
              <a:t>пальцев ( </a:t>
            </a:r>
            <a:r>
              <a:rPr lang="ru-RU" sz="2000" dirty="0" err="1" smtClean="0"/>
              <a:t>О.В.Бабича</a:t>
            </a:r>
            <a:r>
              <a:rPr lang="ru-RU" sz="2000" dirty="0" smtClean="0"/>
              <a:t> Н.Ф. Коробова практическое пособие для педагогов и родителей)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7107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686800" cy="4021137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altLang="ru-RU" sz="2000" dirty="0" smtClean="0"/>
              <a:t>                                        Ход тестирования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000" dirty="0" smtClean="0"/>
              <a:t>Тестирующий даёт установку ребёнку положить на стол кисти обеих рук ладонями вверх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000" dirty="0" smtClean="0"/>
              <a:t>Последовательность выполнения заданий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000" dirty="0" smtClean="0"/>
              <a:t>1.Крепко сжать пальцы в кулачки, не поворачивая ладоней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000" dirty="0" smtClean="0"/>
              <a:t>2.Удерживать сжатые кулачки под счёт от 1 до 5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000" dirty="0" smtClean="0"/>
              <a:t>3.Под счёт раз, два сжимать и разжимать ладони (повторить 5-6 раз)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000" dirty="0" smtClean="0"/>
              <a:t>Тестирующий фиксирует полноту амплитуды отведения пальцев</a:t>
            </a:r>
          </a:p>
          <a:p>
            <a:pPr marL="0" indent="0">
              <a:buFont typeface="Wingdings 2" pitchFamily="18" charset="2"/>
              <a:buNone/>
            </a:pPr>
            <a:endParaRPr lang="ru-RU" altLang="ru-RU" sz="2000" dirty="0" smtClean="0"/>
          </a:p>
          <a:p>
            <a:pPr marL="0" indent="0">
              <a:buFont typeface="Wingdings 2" pitchFamily="18" charset="2"/>
              <a:buNone/>
            </a:pP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0393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2016224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АНАЛИЗ РЕЗУЛЬТАТОВ РАБОТЫ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i="1" dirty="0" smtClean="0"/>
              <a:t>Результаты </a:t>
            </a:r>
            <a:r>
              <a:rPr lang="ru-RU" sz="2000" i="1" dirty="0"/>
              <a:t>диагностики на начало реализации проекта показали,  что с высоким  уровнем развития мелкой моторики рук 20% воспитанников, 64% имели средний уровень, и 16%низкий.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8131" name="Объект 2"/>
          <p:cNvGraphicFramePr>
            <a:graphicFrameLocks noGrp="1"/>
          </p:cNvGraphicFramePr>
          <p:nvPr>
            <p:ph idx="1"/>
          </p:nvPr>
        </p:nvGraphicFramePr>
        <p:xfrm>
          <a:off x="179388" y="2205038"/>
          <a:ext cx="8686800" cy="4525962"/>
        </p:xfrm>
        <a:graphic>
          <a:graphicData uri="http://schemas.openxmlformats.org/presentationml/2006/ole">
            <p:oleObj spid="_x0000_s1032" r:id="rId3" imgW="8687553" imgH="4523624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059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 ИССЛЕДОВАНИЯ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232275"/>
          </a:xfrm>
          <a:ln>
            <a:solidFill>
              <a:srgbClr val="002060"/>
            </a:solidFill>
          </a:ln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Повысилась эффективность коррекционно-логопедической работы.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Сократились сроки в процессе постановки и автоматизации звука.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Практически в полном объеме воспитанники овладели навыками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кистей рук.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Значительно расширился и обогатился словарь.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Наблюдается положительная динамика в формировании грамматических категорий.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Сформировались условия для последующего овладения навыком письма.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Повысилась мотивация к процессу обучения.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61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>
                <a:effectLst/>
              </a:rPr>
              <a:t>Результативность:</a:t>
            </a:r>
            <a:r>
              <a:rPr lang="ru-RU" b="1" dirty="0">
                <a:effectLst/>
              </a:rPr>
              <a:t>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513"/>
            <a:ext cx="8686800" cy="5805487"/>
          </a:xfrm>
          <a:ln>
            <a:solidFill>
              <a:srgbClr val="002060"/>
            </a:solidFill>
          </a:ln>
        </p:spPr>
        <p:txBody>
          <a:bodyPr/>
          <a:lstStyle/>
          <a:p>
            <a:pPr fontAlgn="auto">
              <a:defRPr/>
            </a:pPr>
            <a:r>
              <a:rPr lang="ru-RU" sz="2400" i="1" dirty="0"/>
              <a:t>Используя данную систему с целью развития мелкой моторики рук детей  дошкольного возраста, я добилась определенных результатов. В процессе проведения повторной диагностики  прослеживается положительная динамика в развитии мелкой моторики рук детей. С высоким уровнем  36%воспитанникорв, средний уровень у 60%детей,  низкий – у 4%.</a:t>
            </a:r>
            <a:endParaRPr lang="ru-RU" sz="2400" dirty="0"/>
          </a:p>
          <a:p>
            <a:pPr>
              <a:defRPr/>
            </a:pPr>
            <a:r>
              <a:rPr lang="ru-RU" sz="2400" i="1" dirty="0"/>
              <a:t>Кисти и пальцы детей приобрели хорошую подвижность, гибкость, исчезла скованность движений. В изобразительной деятельности дети демонстрируют хороший нажим, уверенные линии. Большинство детей достигло высокого уровня освоения продуктивных навыков и навыков самообслуживания </a:t>
            </a:r>
            <a:endParaRPr lang="ru-RU" sz="2400" dirty="0"/>
          </a:p>
          <a:p>
            <a:pPr>
              <a:defRPr/>
            </a:pPr>
            <a:r>
              <a:rPr lang="ru-RU" sz="2400" i="1" dirty="0"/>
              <a:t>Дети ознакомлены с нетрадиционными методами изобразительной деятельности</a:t>
            </a:r>
            <a:endParaRPr lang="ru-RU" sz="2400" dirty="0"/>
          </a:p>
          <a:p>
            <a:pPr marL="0" indent="0">
              <a:buFont typeface="Wingdings 2" pitchFamily="18" charset="2"/>
              <a:buNone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84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Аннотация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124744"/>
            <a:ext cx="8786812" cy="5430044"/>
          </a:xfrm>
          <a:ln>
            <a:solidFill>
              <a:srgbClr val="002060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9600" dirty="0" smtClean="0">
                <a:cs typeface="Times New Roman" pitchFamily="18" charset="0"/>
              </a:rPr>
              <a:t>Разработанный проект представляет собой систематизированный материал по развитию мелкой моторики, применяемый во всех видах логопедических занятий, для преодоления речевых нарушений у детей с ОНР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5100" dirty="0" smtClean="0"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5100" dirty="0"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5100" dirty="0" smtClean="0"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8000" dirty="0" smtClean="0">
                <a:cs typeface="Times New Roman" pitchFamily="18" charset="0"/>
              </a:rPr>
              <a:t>В проекте отражено практическое применение  материала для решения выше указанной проблемы.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8000" dirty="0" smtClean="0">
                <a:cs typeface="Times New Roman" pitchFamily="18" charset="0"/>
              </a:rPr>
              <a:t>Разнообразие предлагаемых игровых упражнений и практических заданий способствует повышению уровня заинтересованности детей.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8000" dirty="0" smtClean="0">
                <a:cs typeface="Times New Roman" pitchFamily="18" charset="0"/>
              </a:rPr>
              <a:t>Применение данного материала способствует: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 smtClean="0">
                <a:cs typeface="Times New Roman" pitchFamily="18" charset="0"/>
              </a:rPr>
              <a:t>            -формированию навыков правильного произношения,  т.к. сокращаются сроки в процессе постановки и автоматизации звука;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 smtClean="0">
                <a:cs typeface="Times New Roman" pitchFamily="18" charset="0"/>
              </a:rPr>
              <a:t>           -развитию речи в целом.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 smtClean="0"/>
              <a:t> Занятия проводятся </a:t>
            </a:r>
            <a:r>
              <a:rPr lang="ru-RU" sz="8000" dirty="0"/>
              <a:t>в игровой форме. Во время игры максимально реализуется ситуация успеха, следовательно, работа происходит естественно, не возникает психического напряжения.</a:t>
            </a:r>
          </a:p>
          <a:p>
            <a:pPr algn="ctr" eaLnBrk="1" fontAlgn="auto" hangingPunct="1">
              <a:spcAft>
                <a:spcPts val="0"/>
              </a:spcAft>
              <a:buClr>
                <a:srgbClr val="002060"/>
              </a:buClr>
              <a:buFont typeface="Wingdings 2"/>
              <a:buNone/>
              <a:defRPr/>
            </a:pPr>
            <a:endParaRPr lang="ru-RU" sz="5100" dirty="0" smtClean="0"/>
          </a:p>
          <a:p>
            <a:pPr algn="r" eaLnBrk="1" fontAlgn="auto" hangingPunct="1">
              <a:spcAft>
                <a:spcPts val="0"/>
              </a:spcAft>
              <a:buClr>
                <a:srgbClr val="002060"/>
              </a:buClr>
              <a:buFont typeface="Wingdings 2"/>
              <a:buNone/>
              <a:defRPr/>
            </a:pPr>
            <a:r>
              <a:rPr lang="ru-RU" sz="34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4974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20688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u="sng" dirty="0" smtClean="0">
                <a:effectLst/>
              </a:rPr>
              <a:t/>
            </a:r>
            <a:br>
              <a:rPr lang="ru-RU" b="1" i="1" u="sng" dirty="0" smtClean="0">
                <a:effectLst/>
              </a:rPr>
            </a:br>
            <a:r>
              <a:rPr lang="ru-RU" b="1" i="1" u="sng" dirty="0">
                <a:effectLst/>
              </a:rPr>
              <a:t/>
            </a:r>
            <a:br>
              <a:rPr lang="ru-RU" b="1" i="1" u="sng" dirty="0">
                <a:effectLst/>
              </a:rPr>
            </a:br>
            <a:r>
              <a:rPr lang="ru-RU" b="1" i="1" u="sng" dirty="0" smtClean="0">
                <a:effectLst/>
              </a:rPr>
              <a:t>Заключение</a:t>
            </a:r>
            <a:r>
              <a:rPr lang="ru-RU" b="1" i="1" u="sng" dirty="0">
                <a:effectLst/>
              </a:rPr>
              <a:t>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b="1" i="1" dirty="0">
                <a:effectLst/>
              </a:rPr>
              <a:t> 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51203" name="Объект 2"/>
          <p:cNvSpPr>
            <a:spLocks noGrp="1"/>
          </p:cNvSpPr>
          <p:nvPr>
            <p:ph idx="1"/>
          </p:nvPr>
        </p:nvSpPr>
        <p:spPr>
          <a:xfrm>
            <a:off x="304800" y="765175"/>
            <a:ext cx="8686800" cy="6092825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 i="1" dirty="0" smtClean="0"/>
              <a:t>В результате проделанной работы я пришла к заключению, что целенаправленная, систематическая и планомерная работа по развитию мелкой моторики рук у детей дошкольного возраста во взаимодействии с родителями способствует формированию интеллектуальных способностей, положительно влияет на речевые зоны коры головного мозга, а самое главное – способствует сохранению физического и психического здоровья ребенка. И все это напрямую готовит его к успешному обучению в школе</a:t>
            </a:r>
            <a:endParaRPr lang="ru-RU" altLang="ru-RU" sz="2400" dirty="0" smtClean="0"/>
          </a:p>
          <a:p>
            <a:r>
              <a:rPr lang="ru-RU" altLang="ru-RU" sz="2400" i="1" dirty="0" smtClean="0"/>
              <a:t>В дальнейшем я буду продолжать искать новые методические приемы, которые будут способствовать развитию мелкой моторики рук, общей моторики, самостоятельности, которые будут формировать интерес к различным видам деятельности.</a:t>
            </a:r>
            <a:endParaRPr lang="ru-RU" altLang="ru-RU" sz="2400" dirty="0" smtClean="0"/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1236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504056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ВЫВОД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179388" y="836712"/>
            <a:ext cx="8686800" cy="5246588"/>
          </a:xfrm>
          <a:ln>
            <a:solidFill>
              <a:srgbClr val="002060"/>
            </a:solidFill>
          </a:ln>
        </p:spPr>
        <p:txBody>
          <a:bodyPr>
            <a:normAutofit fontScale="925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altLang="ru-RU" dirty="0" smtClean="0"/>
              <a:t>      </a:t>
            </a:r>
            <a:r>
              <a:rPr lang="ru-RU" altLang="ru-RU" dirty="0" smtClean="0">
                <a:latin typeface="+mj-lt"/>
              </a:rPr>
              <a:t>Уровень развития тонкой моторики и координации движения рук – один из основных показателей, как  речевого развития детей, так и интеллектуального, и следовательно, готовности к школьному обучению.  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i="1" dirty="0" smtClean="0">
                <a:latin typeface="+mj-lt"/>
              </a:rPr>
              <a:t>  Использованная </a:t>
            </a:r>
            <a:r>
              <a:rPr lang="ru-RU" i="1" dirty="0">
                <a:latin typeface="+mj-lt"/>
              </a:rPr>
              <a:t>система дала положительный результат в работе по развитию мелкой моторики детей дошкольного возраста</a:t>
            </a:r>
            <a:r>
              <a:rPr lang="ru-RU" i="1" dirty="0" smtClean="0">
                <a:latin typeface="+mj-lt"/>
              </a:rPr>
              <a:t>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ru-RU" i="1" dirty="0" smtClean="0">
              <a:latin typeface="+mj-lt"/>
            </a:endParaRPr>
          </a:p>
          <a:p>
            <a:pPr marL="0" indent="0">
              <a:buNone/>
              <a:defRPr/>
            </a:pPr>
            <a:r>
              <a:rPr lang="ru-RU" sz="1400" i="1" dirty="0" smtClean="0">
                <a:latin typeface="+mj-lt"/>
              </a:rPr>
              <a:t>Информационные ресурсы: </a:t>
            </a:r>
            <a:r>
              <a:rPr lang="ru-RU" sz="1400" dirty="0" smtClean="0"/>
              <a:t>Большакова </a:t>
            </a:r>
            <a:r>
              <a:rPr lang="ru-RU" sz="1400" dirty="0"/>
              <a:t>С.Е. Формирование мелкой моторики. Игры и упражнения, М. Гном, 2005. </a:t>
            </a:r>
          </a:p>
          <a:p>
            <a:pPr marL="0" indent="0">
              <a:buNone/>
              <a:defRPr/>
            </a:pPr>
            <a:r>
              <a:rPr lang="ru-RU" sz="1400" dirty="0"/>
              <a:t>Лопухина И. Логопедия. Речь, ритм, движение. С-П, 1997</a:t>
            </a:r>
            <a:r>
              <a:rPr lang="ru-RU" sz="1400" dirty="0" smtClean="0"/>
              <a:t>.</a:t>
            </a:r>
            <a:endParaRPr lang="ru-RU" sz="1400" dirty="0"/>
          </a:p>
          <a:p>
            <a:pPr marL="0" indent="0">
              <a:buNone/>
              <a:defRPr/>
            </a:pPr>
            <a:r>
              <a:rPr lang="ru-RU" sz="1400" dirty="0"/>
              <a:t>Ткаченко Т. А. Если дошкольник плохо говорит, С-П, 1997.</a:t>
            </a:r>
          </a:p>
          <a:p>
            <a:pPr marL="0" indent="0">
              <a:buNone/>
              <a:defRPr/>
            </a:pPr>
            <a:r>
              <a:rPr lang="ru-RU" sz="1400" dirty="0"/>
              <a:t>Ткаченко Т. А. Развиваем мелкую моторику, </a:t>
            </a:r>
            <a:r>
              <a:rPr lang="ru-RU" sz="1400" dirty="0" err="1"/>
              <a:t>Эксмо</a:t>
            </a:r>
            <a:r>
              <a:rPr lang="ru-RU" sz="1400" dirty="0"/>
              <a:t>, 2005.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400" dirty="0" err="1"/>
              <a:t>Цвынтарный</a:t>
            </a:r>
            <a:r>
              <a:rPr lang="ru-RU" sz="1400" dirty="0"/>
              <a:t> В. В. Играем пальчиками и развиваем речь, Санкт-Петербург, 1996.</a:t>
            </a:r>
            <a:r>
              <a:rPr lang="ru-RU" sz="1400" b="1" i="1" dirty="0"/>
              <a:t>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400" b="1" i="1" dirty="0">
                <a:solidFill>
                  <a:schemeClr val="tx1"/>
                </a:solidFill>
              </a:rPr>
              <a:t>Информационные ресурсы:</a:t>
            </a: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400" dirty="0">
                <a:solidFill>
                  <a:schemeClr val="tx1"/>
                </a:solidFill>
              </a:rPr>
              <a:t> 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400" i="1" u="sng" dirty="0">
                <a:solidFill>
                  <a:schemeClr val="tx1"/>
                </a:solidFill>
                <a:hlinkClick r:id="rId2"/>
              </a:rPr>
              <a:t>http://festival.1september.ru/</a:t>
            </a: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400" i="1" u="sng" dirty="0">
                <a:solidFill>
                  <a:schemeClr val="tx1"/>
                </a:solidFill>
                <a:hlinkClick r:id="rId3"/>
              </a:rPr>
              <a:t>http://nsportal.ru</a:t>
            </a: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400" i="1" u="sng" dirty="0">
                <a:solidFill>
                  <a:schemeClr val="tx1"/>
                </a:solidFill>
                <a:hlinkClick r:id="rId3"/>
              </a:rPr>
              <a:t>http://nsportal.ru</a:t>
            </a:r>
            <a:endParaRPr lang="ru-RU" sz="1400" dirty="0">
              <a:solidFill>
                <a:schemeClr val="tx1"/>
              </a:solidFill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ru-RU" i="1" dirty="0" smtClean="0">
              <a:latin typeface="+mj-lt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ru-RU" dirty="0">
              <a:latin typeface="+mj-lt"/>
            </a:endParaRPr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1439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1266804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14313" y="1196975"/>
            <a:ext cx="8678862" cy="5518150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2400" smtClean="0"/>
              <a:t>Актуальность работы по развитию мелкой моторики детей обусловлена и возрастными психологическими и физиологическими особенностями детей: в  дошкольном возрасте интенсивно развиваются структуры и функции головного мозга ребенка, что расширяет его возможности в познании окружающего мира. Воспитателю, организуя разнообразную деятельность детей с предметами, игрушками и природными объектами, важно активизировать у детей сенсорные основы познания, учить малышей использовать разные органы чувств для получения информации об окружающем мире: зрение, слух, обоняние, тактильные ощущения.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2000" smtClean="0"/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0413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Проблемные вопросы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88839"/>
            <a:ext cx="8686800" cy="4608513"/>
          </a:xfrm>
          <a:ln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Чем обусловлена необходимость развития мелкой моторики у дошкольника?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более эффективнее использовать игры и игровые упражнения во всех логопедических занятиях?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Чем разнообразить задания, чтобы избежать у детей утомляемости и повысить их интерес к занятиям?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13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20080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Гипотеза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04800" y="1052513"/>
            <a:ext cx="8686800" cy="5376862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b="1" i="1" dirty="0" smtClean="0"/>
              <a:t>        </a:t>
            </a:r>
            <a:r>
              <a:rPr lang="ru-RU" altLang="ru-RU" b="1" u="sng" dirty="0" smtClean="0">
                <a:cs typeface="Times New Roman" pitchFamily="18" charset="0"/>
              </a:rPr>
              <a:t>Если</a:t>
            </a:r>
            <a:r>
              <a:rPr lang="ru-RU" altLang="ru-RU" dirty="0" smtClean="0">
                <a:cs typeface="Times New Roman" pitchFamily="18" charset="0"/>
              </a:rPr>
              <a:t> ребенку систематически развивать тонкую моторику пальцев рук, </a:t>
            </a:r>
            <a:r>
              <a:rPr lang="ru-RU" altLang="ru-RU" b="1" u="sng" dirty="0" smtClean="0">
                <a:cs typeface="Times New Roman" pitchFamily="18" charset="0"/>
              </a:rPr>
              <a:t>то</a:t>
            </a:r>
            <a:r>
              <a:rPr lang="ru-RU" altLang="ru-RU" dirty="0" smtClean="0">
                <a:cs typeface="Times New Roman" pitchFamily="18" charset="0"/>
              </a:rPr>
              <a:t> он успешнее преодолеет речевые нарушения.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2000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                                             Участники проекта</a:t>
            </a:r>
          </a:p>
          <a:p>
            <a:pPr>
              <a:buNone/>
            </a:pPr>
            <a:r>
              <a:rPr lang="ru-RU" altLang="ru-RU" sz="2400" i="1" dirty="0" smtClean="0"/>
              <a:t>Воспитанники, учитель-логопед, родители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2400" i="1" dirty="0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z="2400" i="1" dirty="0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z="2400" i="1" dirty="0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z="2400" i="1" dirty="0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z="2400" i="1" dirty="0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z="2400" i="1" dirty="0" smtClean="0"/>
          </a:p>
          <a:p>
            <a:pPr algn="r" eaLnBrk="1" hangingPunct="1">
              <a:buFont typeface="Wingdings 2" pitchFamily="18" charset="2"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 smtClean="0"/>
          </a:p>
        </p:txBody>
      </p:sp>
      <p:pic>
        <p:nvPicPr>
          <p:cNvPr id="13316" name="Picture 5" descr="F:\фото для критерий\20151111_1012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5366" y="3500438"/>
            <a:ext cx="3385393" cy="25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86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Здоровье сберегающие технологии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50825" y="1412776"/>
            <a:ext cx="8686800" cy="4853087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 smtClean="0">
                <a:cs typeface="Times New Roman" pitchFamily="18" charset="0"/>
              </a:rPr>
              <a:t>Развитие мелкой моторики, посредством разнообразных практических заданий, используемых на всех видах логопедических занятий. </a:t>
            </a:r>
          </a:p>
          <a:p>
            <a:pPr eaLnBrk="1" hangingPunct="1">
              <a:defRPr/>
            </a:pPr>
            <a:r>
              <a:rPr lang="ru-RU" altLang="ru-RU" sz="2400" dirty="0" smtClean="0">
                <a:cs typeface="Times New Roman" pitchFamily="18" charset="0"/>
              </a:rPr>
              <a:t>Совершенствование координации пальцев рук.</a:t>
            </a:r>
          </a:p>
          <a:p>
            <a:pPr eaLnBrk="1" hangingPunct="1">
              <a:defRPr/>
            </a:pPr>
            <a:r>
              <a:rPr lang="ru-RU" altLang="ru-RU" sz="2400" dirty="0" smtClean="0">
                <a:cs typeface="Times New Roman" pitchFamily="18" charset="0"/>
              </a:rPr>
              <a:t>Использование релаксации.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altLang="ru-RU" dirty="0" smtClean="0"/>
              <a:t>                           Цель:</a:t>
            </a:r>
          </a:p>
          <a:p>
            <a:pPr eaLnBrk="1" hangingPunct="1">
              <a:defRPr/>
            </a:pPr>
            <a:r>
              <a:rPr lang="ru-RU" i="1" dirty="0" smtClean="0"/>
              <a:t>Развивать </a:t>
            </a:r>
            <a:r>
              <a:rPr lang="ru-RU" i="1" dirty="0"/>
              <a:t>пальчиковую моторику рук используя традиционные и нетрадиционные методы.</a:t>
            </a:r>
            <a:endParaRPr lang="ru-RU" dirty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9823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89462"/>
          </a:xfrm>
          <a:ln>
            <a:solidFill>
              <a:srgbClr val="002060"/>
            </a:solidFill>
          </a:ln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cs typeface="Times New Roman" pitchFamily="18" charset="0"/>
              </a:rPr>
              <a:t>Стимулировать развитие речи через активизацию движений пальцев рук.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cs typeface="Times New Roman" pitchFamily="18" charset="0"/>
              </a:rPr>
              <a:t> Развивать изобразительные и графические навыки.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cs typeface="Times New Roman" pitchFamily="18" charset="0"/>
              </a:rPr>
              <a:t>Повысить уровень зрительно-двигательной координации, моторной ловкости.</a:t>
            </a:r>
          </a:p>
          <a:p>
            <a:pPr>
              <a:defRPr/>
            </a:pPr>
            <a:r>
              <a:rPr lang="ru-RU" sz="2800" dirty="0" smtClean="0">
                <a:cs typeface="Times New Roman" pitchFamily="18" charset="0"/>
              </a:rPr>
              <a:t>Развивать двигательную память, произвольность и точность движений.</a:t>
            </a:r>
            <a:r>
              <a:rPr lang="ru-RU" sz="2800" dirty="0"/>
              <a:t> </a:t>
            </a:r>
          </a:p>
          <a:p>
            <a:pPr>
              <a:defRPr/>
            </a:pPr>
            <a:r>
              <a:rPr lang="ru-RU" sz="2800" dirty="0" smtClean="0"/>
              <a:t>Развивать способности </a:t>
            </a:r>
            <a:r>
              <a:rPr lang="ru-RU" sz="2800" dirty="0"/>
              <a:t>координированной работы рук со зрительным восприятием.</a:t>
            </a:r>
          </a:p>
          <a:p>
            <a:pPr>
              <a:defRPr/>
            </a:pPr>
            <a:r>
              <a:rPr lang="ru-RU" sz="2800" dirty="0" smtClean="0"/>
              <a:t>Развивать  </a:t>
            </a:r>
            <a:r>
              <a:rPr lang="ru-RU" sz="2800" dirty="0"/>
              <a:t>творческой активности, пространственного мышления, фантазии.</a:t>
            </a:r>
          </a:p>
          <a:p>
            <a:pPr>
              <a:defRPr/>
            </a:pPr>
            <a:r>
              <a:rPr lang="ru-RU" sz="2800" dirty="0" smtClean="0"/>
              <a:t>Формировать умения </a:t>
            </a:r>
            <a:r>
              <a:rPr lang="ru-RU" sz="2800" dirty="0"/>
              <a:t>воплощать свои идеи в художественный образ.</a:t>
            </a:r>
          </a:p>
          <a:p>
            <a:pPr>
              <a:defRPr/>
            </a:pPr>
            <a:r>
              <a:rPr lang="ru-RU" sz="2800" dirty="0" smtClean="0"/>
              <a:t>Воспитывать </a:t>
            </a:r>
            <a:r>
              <a:rPr lang="ru-RU" sz="2800" dirty="0"/>
              <a:t>уважительного отношения к своему и чужому труду</a:t>
            </a:r>
            <a:endParaRPr lang="ru-RU" sz="280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22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104</TotalTime>
  <Words>1580</Words>
  <Application>Microsoft Office PowerPoint</Application>
  <PresentationFormat>Экран (4:3)</PresentationFormat>
  <Paragraphs>244</Paragraphs>
  <Slides>41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Волна</vt:lpstr>
      <vt:lpstr>Лист Microsoft Office Excel 97-2003</vt:lpstr>
      <vt:lpstr>                                                                                                  Педагогический проект  «Ловкие пальчики»  (развитие  мелкой моторики)   Ирина Петровна Бова учитель-логопед МБДОУ д/с ОВ№6 ст. кущёвская  краснодарского края</vt:lpstr>
      <vt:lpstr>Проект «Ловкие пальчики»  </vt:lpstr>
      <vt:lpstr>Паспорт проекта </vt:lpstr>
      <vt:lpstr> Аннотация проекта </vt:lpstr>
      <vt:lpstr> Актуальность </vt:lpstr>
      <vt:lpstr>Проблемные вопросы </vt:lpstr>
      <vt:lpstr> Гипотеза </vt:lpstr>
      <vt:lpstr>Здоровье сберегающие технологии </vt:lpstr>
      <vt:lpstr>Задачи  </vt:lpstr>
      <vt:lpstr>УСЛОВИЯ РЕАЛИЗАЦИИ ПРОЕКТА </vt:lpstr>
      <vt:lpstr>Подготовительный этап</vt:lpstr>
      <vt:lpstr>Диагностический этап</vt:lpstr>
      <vt:lpstr>Основной этап</vt:lpstr>
      <vt:lpstr>Реализация проекта</vt:lpstr>
      <vt:lpstr>Предполагаемые результаты реализации проекта:</vt:lpstr>
      <vt:lpstr>Основные принципы (правила) работы педагога при реализации проекта: </vt:lpstr>
      <vt:lpstr>Приемы Су –Джок терапии:</vt:lpstr>
      <vt:lpstr>Работа по мелкой моторике:  палочки и бросовый материал</vt:lpstr>
      <vt:lpstr>Нетрадиционное рисование  вилкой и гуашью</vt:lpstr>
      <vt:lpstr>3D КАРТИНА СВОИМИ РУКАМИ. «Подарим частичку своих сердец»</vt:lpstr>
      <vt:lpstr>РИСОВАНИЕ   НА  МАНКЕ</vt:lpstr>
      <vt:lpstr>Нетрадиционое рисование солью и клеем на стекле, солью и гуашью</vt:lpstr>
      <vt:lpstr>Нетрадиционое рисование солью и клеем</vt:lpstr>
      <vt:lpstr>     Каплятеропия  прекрасная подготовка руки к письму</vt:lpstr>
      <vt:lpstr>Рисование ватой на бархатной бумаге</vt:lpstr>
      <vt:lpstr>Работа в тетрадях по подготовке руки к письму</vt:lpstr>
      <vt:lpstr>Подарки к новому году</vt:lpstr>
      <vt:lpstr>Участие в конкурсе: «Кормушки для птиц»</vt:lpstr>
      <vt:lpstr>                    кормушки</vt:lpstr>
      <vt:lpstr>поделки</vt:lpstr>
      <vt:lpstr> техника рисования пластилином  </vt:lpstr>
      <vt:lpstr>Упражнения с карандашом и катушкой; игра-водилочка; игры со спичками; игры с пальчиками; комплексы гимнастики для пальчиков</vt:lpstr>
      <vt:lpstr>Шнуровки; ходящие фигурки; игры с лентами; игры с геометрическими фигурами</vt:lpstr>
      <vt:lpstr>Мозаика; игры на закрепление цвета; магнитный конструктор; пуговицы и бросовый материал</vt:lpstr>
      <vt:lpstr>Счётный материал и палочки; магнитные буквы и цифры; разные по структуре су-джок шарики</vt:lpstr>
      <vt:lpstr>Диагностические задания для выявления уровня сформированности мелкой моторики пальцев ( О.В.Бабича Н.Ф. Коробова практическое пособие для педагогов и родителей) </vt:lpstr>
      <vt:lpstr> АНАЛИЗ РЕЗУЛЬТАТОВ РАБОТЫ  Результаты диагностики на начало реализации проекта показали,  что с высоким  уровнем развития мелкой моторики рук 20% воспитанников, 64% имели средний уровень, и 16%низкий.  </vt:lpstr>
      <vt:lpstr>  РЕЗУЛЬТАТЫ ИССЛЕДОВАНИЯ  </vt:lpstr>
      <vt:lpstr>Результативность:  </vt:lpstr>
      <vt:lpstr>  Заключение:   </vt:lpstr>
      <vt:lpstr> ВЫВОД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 «Ловкие пальчики»  (развитие  мелкой моторики)   Ирина Петровна Бова учитель-логопед МБДОУ д/с ОВ№6 ст. кущёвская  краснодарского края</dc:title>
  <dc:creator>Стас</dc:creator>
  <cp:lastModifiedBy>Елена</cp:lastModifiedBy>
  <cp:revision>10</cp:revision>
  <dcterms:created xsi:type="dcterms:W3CDTF">2016-02-04T13:54:16Z</dcterms:created>
  <dcterms:modified xsi:type="dcterms:W3CDTF">2016-02-18T10:31:05Z</dcterms:modified>
</cp:coreProperties>
</file>